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9" r:id="rId5"/>
    <p:sldId id="258" r:id="rId6"/>
    <p:sldId id="260" r:id="rId7"/>
    <p:sldId id="261" r:id="rId8"/>
    <p:sldId id="262" r:id="rId9"/>
    <p:sldId id="264" r:id="rId10"/>
    <p:sldId id="269" r:id="rId11"/>
    <p:sldId id="268" r:id="rId12"/>
  </p:sldIdLst>
  <p:sldSz cx="14630400" cy="8229600"/>
  <p:notesSz cx="8229600" cy="14630400"/>
  <p:embeddedFontLst>
    <p:embeddedFont>
      <p:font typeface="SimSun" panose="02010600030101010101" pitchFamily="2" charset="-122"/>
      <p:regular r:id="rId16"/>
    </p:embeddedFont>
    <p:embeddedFont>
      <p:font typeface="Open Sans" pitchFamily="34" charset="0"/>
      <p:bold r:id="rId17"/>
    </p:embeddedFont>
    <p:embeddedFont>
      <p:font typeface="Open Sans" pitchFamily="34" charset="-122"/>
      <p:bold r:id="rId18"/>
    </p:embeddedFont>
    <p:embeddedFont>
      <p:font typeface="Open Sans" pitchFamily="34" charset="-120"/>
      <p:bold r:id="rId19"/>
    </p:embeddedFont>
    <p:embeddedFont>
      <p:font typeface="Segoe UI Black" panose="020B0A02040204020203" charset="0"/>
      <p:bold r:id="rId20"/>
    </p:embeddedFont>
    <p:embeddedFont>
      <p:font typeface="Calibri" panose="020F0502020204030204" charset="0"/>
      <p:regular r:id="rId21"/>
      <p:bold r:id="rId22"/>
      <p:italic r:id="rId23"/>
      <p:boldItalic r:id="rId24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font" Target="fonts/font9.fntdata"/><Relationship Id="rId23" Type="http://schemas.openxmlformats.org/officeDocument/2006/relationships/font" Target="fonts/font8.fntdata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160"/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0EB2F9E-C9E0-4EA3-A9E2-0DF5F691060E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7040" y="329566"/>
            <a:ext cx="3291840" cy="702183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520" y="329566"/>
            <a:ext cx="9684688" cy="702183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1" y="2051686"/>
            <a:ext cx="12618720" cy="3423284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1" y="5507356"/>
            <a:ext cx="12618720" cy="1800224"/>
          </a:xfrm>
        </p:spPr>
        <p:txBody>
          <a:bodyPr/>
          <a:lstStyle>
            <a:lvl1pPr marL="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1pPr>
            <a:lvl2pPr marL="41148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822960" indent="0">
              <a:buNone/>
              <a:defRPr sz="1620">
                <a:solidFill>
                  <a:schemeClr val="tx1">
                    <a:tint val="75000"/>
                  </a:schemeClr>
                </a:solidFill>
              </a:defRPr>
            </a:lvl3pPr>
            <a:lvl4pPr marL="12344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4pPr>
            <a:lvl5pPr marL="16459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5pPr>
            <a:lvl6pPr marL="205740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6pPr>
            <a:lvl7pPr marL="246888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7pPr>
            <a:lvl8pPr marL="288036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8pPr>
            <a:lvl9pPr marL="32918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1520" y="1920240"/>
            <a:ext cx="6452006" cy="54311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46874" y="1920240"/>
            <a:ext cx="6452006" cy="54311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5" cy="192024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0"/>
            <a:ext cx="7406640" cy="5848350"/>
          </a:xfrm>
        </p:spPr>
        <p:txBody>
          <a:bodyPr/>
          <a:lstStyle>
            <a:lvl1pPr>
              <a:defRPr sz="2880"/>
            </a:lvl1pPr>
            <a:lvl2pPr>
              <a:defRPr sz="2520"/>
            </a:lvl2pPr>
            <a:lvl3pPr>
              <a:defRPr sz="216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5" cy="4573906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5" cy="192024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219826" y="1184910"/>
            <a:ext cx="7406640" cy="5848350"/>
          </a:xfrm>
        </p:spPr>
        <p:txBody>
          <a:bodyPr/>
          <a:lstStyle>
            <a:lvl1pPr marL="0" indent="0">
              <a:buNone/>
              <a:defRPr sz="2880"/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5" cy="4573906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1025"/>
          <p:cNvSpPr/>
          <p:nvPr>
            <p:ph type="title"/>
          </p:nvPr>
        </p:nvSpPr>
        <p:spPr>
          <a:xfrm>
            <a:off x="731520" y="329566"/>
            <a:ext cx="13167360" cy="13716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/>
          <p:nvPr>
            <p:ph type="body" idx="1"/>
          </p:nvPr>
        </p:nvSpPr>
        <p:spPr>
          <a:xfrm>
            <a:off x="731520" y="1920240"/>
            <a:ext cx="13167360" cy="5431156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/>
          <p:nvPr>
            <p:ph type="dt" sz="half" idx="2"/>
          </p:nvPr>
        </p:nvSpPr>
        <p:spPr>
          <a:xfrm>
            <a:off x="731520" y="7494270"/>
            <a:ext cx="3413760" cy="5715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68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29" name="Footer Placeholder 1028"/>
          <p:cNvSpPr/>
          <p:nvPr>
            <p:ph type="ftr" sz="quarter" idx="3"/>
          </p:nvPr>
        </p:nvSpPr>
        <p:spPr>
          <a:xfrm>
            <a:off x="4998720" y="7494270"/>
            <a:ext cx="4632960" cy="5715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680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30" name="Slide Number Placeholder 1029"/>
          <p:cNvSpPr/>
          <p:nvPr>
            <p:ph type="sldNum" sz="quarter" idx="4"/>
          </p:nvPr>
        </p:nvSpPr>
        <p:spPr>
          <a:xfrm>
            <a:off x="10485120" y="7494270"/>
            <a:ext cx="3413760" cy="5715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68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8544C22-EC13-4D2B-BB53-07ACC9C2DCD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marL="0" lvl="0" indent="0" algn="ctr" defTabSz="109728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528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411480" lvl="0" indent="-411480" algn="l" defTabSz="1097280" eaLnBrk="1" fontAlgn="base" latinLnBrk="0" hangingPunct="1">
        <a:lnSpc>
          <a:spcPct val="100000"/>
        </a:lnSpc>
        <a:spcBef>
          <a:spcPct val="24000"/>
        </a:spcBef>
        <a:spcAft>
          <a:spcPct val="0"/>
        </a:spcAft>
        <a:buChar char="•"/>
        <a:defRPr sz="384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891540" lvl="1" indent="-342900" algn="l" defTabSz="1097280" eaLnBrk="1" fontAlgn="base" latinLnBrk="0" hangingPunct="1">
        <a:lnSpc>
          <a:spcPct val="100000"/>
        </a:lnSpc>
        <a:spcBef>
          <a:spcPct val="24000"/>
        </a:spcBef>
        <a:spcAft>
          <a:spcPct val="0"/>
        </a:spcAft>
        <a:buChar char="–"/>
        <a:defRPr sz="336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371600" lvl="2" indent="-274320" algn="l" defTabSz="1097280" eaLnBrk="1" fontAlgn="base" latinLnBrk="0" hangingPunct="1">
        <a:lnSpc>
          <a:spcPct val="100000"/>
        </a:lnSpc>
        <a:spcBef>
          <a:spcPct val="24000"/>
        </a:spcBef>
        <a:spcAft>
          <a:spcPct val="0"/>
        </a:spcAft>
        <a:buChar char="•"/>
        <a:defRPr sz="288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920240" lvl="3" indent="-274320" algn="l" defTabSz="1097280" eaLnBrk="1" fontAlgn="base" latinLnBrk="0" hangingPunct="1">
        <a:lnSpc>
          <a:spcPct val="100000"/>
        </a:lnSpc>
        <a:spcBef>
          <a:spcPct val="24000"/>
        </a:spcBef>
        <a:spcAft>
          <a:spcPct val="0"/>
        </a:spcAft>
        <a:buChar char="–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468880" lvl="4" indent="-274320" algn="l" defTabSz="1097280" eaLnBrk="1" fontAlgn="base" latinLnBrk="0" hangingPunct="1">
        <a:lnSpc>
          <a:spcPct val="100000"/>
        </a:lnSpc>
        <a:spcBef>
          <a:spcPct val="24000"/>
        </a:spcBef>
        <a:spcAft>
          <a:spcPct val="0"/>
        </a:spcAft>
        <a:buChar char="»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3017520" lvl="5" indent="-274320" algn="l" defTabSz="1097280" eaLnBrk="1" fontAlgn="base" latinLnBrk="0" hangingPunct="1">
        <a:lnSpc>
          <a:spcPct val="100000"/>
        </a:lnSpc>
        <a:spcBef>
          <a:spcPct val="24000"/>
        </a:spcBef>
        <a:spcAft>
          <a:spcPct val="0"/>
        </a:spcAft>
        <a:buChar char="»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566160" lvl="6" indent="-274320" algn="l" defTabSz="1097280" eaLnBrk="1" fontAlgn="base" latinLnBrk="0" hangingPunct="1">
        <a:lnSpc>
          <a:spcPct val="100000"/>
        </a:lnSpc>
        <a:spcBef>
          <a:spcPct val="24000"/>
        </a:spcBef>
        <a:spcAft>
          <a:spcPct val="0"/>
        </a:spcAft>
        <a:buChar char="»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4114800" lvl="7" indent="-274320" algn="l" defTabSz="1097280" eaLnBrk="1" fontAlgn="base" latinLnBrk="0" hangingPunct="1">
        <a:lnSpc>
          <a:spcPct val="100000"/>
        </a:lnSpc>
        <a:spcBef>
          <a:spcPct val="24000"/>
        </a:spcBef>
        <a:spcAft>
          <a:spcPct val="0"/>
        </a:spcAft>
        <a:buChar char="»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4663440" lvl="8" indent="-274320" algn="l" defTabSz="1097280" eaLnBrk="1" fontAlgn="base" latinLnBrk="0" hangingPunct="1">
        <a:lnSpc>
          <a:spcPct val="100000"/>
        </a:lnSpc>
        <a:spcBef>
          <a:spcPct val="24000"/>
        </a:spcBef>
        <a:spcAft>
          <a:spcPct val="0"/>
        </a:spcAft>
        <a:buChar char="»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109728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216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48640" lvl="1" indent="0" algn="l" defTabSz="109728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097280" lvl="2" indent="0" algn="l" defTabSz="109728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45920" lvl="3" indent="0" algn="l" defTabSz="109728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194560" lvl="4" indent="0" algn="l" defTabSz="109728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743200" lvl="5" indent="0" algn="l" defTabSz="109728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3291840" lvl="6" indent="0" algn="l" defTabSz="109728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840480" lvl="7" indent="0" algn="l" defTabSz="109728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4389120" lvl="8" indent="0" algn="l" defTabSz="109728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7.xml"/><Relationship Id="rId8" Type="http://schemas.openxmlformats.org/officeDocument/2006/relationships/slideLayout" Target="../slideLayouts/slideLayout12.xml"/><Relationship Id="rId7" Type="http://schemas.openxmlformats.org/officeDocument/2006/relationships/image" Target="../media/image2.png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73267"/>
            <a:ext cx="7556421" cy="35438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XÂY DỰNG ỨNG DỤNG WEB QUẢN LÝ CHI TIÊU CÁ NHÂN VỚI JAVA SPRING BOOT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50" y="5207000"/>
            <a:ext cx="7556500" cy="4133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Võ Chí Hải 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5770245" y="5626735"/>
            <a:ext cx="7511415" cy="3632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        Nguyễn Đỗ Thành Lộc 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79515" y="6029960"/>
            <a:ext cx="7557135" cy="8267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Hoàng Tuấn Kiệt</a:t>
            </a:r>
            <a:endParaRPr lang="en-US" sz="1750" dirty="0"/>
          </a:p>
        </p:txBody>
      </p:sp>
      <p:sp>
        <p:nvSpPr>
          <p:cNvPr id="7" name="Text Box 6"/>
          <p:cNvSpPr txBox="1"/>
          <p:nvPr/>
        </p:nvSpPr>
        <p:spPr>
          <a:xfrm>
            <a:off x="9185910" y="6699250"/>
            <a:ext cx="48768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  <p:sp>
        <p:nvSpPr>
          <p:cNvPr id="8" name="Text 1"/>
          <p:cNvSpPr/>
          <p:nvPr/>
        </p:nvSpPr>
        <p:spPr>
          <a:xfrm>
            <a:off x="9729470" y="7266305"/>
            <a:ext cx="7556500" cy="413385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Giáo viên hướng dẫn: TS. Nguyễn Bảo Ân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00288"/>
            <a:ext cx="5910143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Lý do chọn đề tài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349228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Nhu cầu quản lý tài chính cá nhân ngày càng tăng.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967282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Các phương pháp thủ công thiếu linh hoạt, dễ khiến người dùng mệt mỏi.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585335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585533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Mong muốn tạo ra giải pháp đơn giản, thân thiện, tập trung chức năng thiết yếu.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27409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Mục tiêu của ứng dụng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85128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Quản lý thu nhập và chi tiêu hàng ngày.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503182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50" y="4470400"/>
            <a:ext cx="7556500" cy="6864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Hiển thị báo cáo thống kê tổng chi tiêu từng tháng dưới dạng biểu đồ.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50" y="5121275"/>
            <a:ext cx="7556500" cy="98107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Cảnh báo khi chi tiêu vượt quá mức thu nhập.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64018"/>
            <a:ext cx="7395686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Các chức năng chính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12958"/>
            <a:ext cx="3383994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Quản lý người dùng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407450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Đăng ký, đăng nhập, mã hóa mật khẩu.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10514"/>
            <a:ext cx="3059073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Ghi chép thu – chi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805005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Thêm, xem và xóa giao dịch.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508069"/>
            <a:ext cx="345376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Thống kê &amp; Báo cáo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693460" y="6202561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Biểu đồ thu chi theo tổng mức chi tiêu từng tháng dưới dạng biểu đồ</a:t>
            </a:r>
            <a:endParaRPr lang="en-US" sz="17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8209"/>
            <a:ext cx="6058138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Thiết kế hệ thống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8396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Kiến trúc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765108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Monolithic.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332083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Frontend: HTML, </a:t>
            </a:r>
            <a:r>
              <a:rPr lang="en-US" alt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Tailwind CSS và Thymeleaf</a:t>
            </a:r>
            <a:endParaRPr lang="en-US" alt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899059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Backend: Spring Boot.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466034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Database: MySQL.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192736" y="140354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Sơ đồ kiến trúc</a:t>
            </a:r>
            <a:endParaRPr lang="en-US" sz="22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23935" y="2183765"/>
            <a:ext cx="4721225" cy="465264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5240"/>
            <a:ext cx="657475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Công cụ sử dụng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1418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Spring Boot: </a:t>
            </a:r>
            <a:r>
              <a:rPr lang="en-US" sz="2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sym typeface="+mn-ea"/>
              </a:rPr>
              <a:t>Xây dựng API và xử lý logic nghiệp vụ.</a:t>
            </a:r>
            <a:endParaRPr lang="en-US" sz="2200" dirty="0"/>
          </a:p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50" y="2513965"/>
            <a:ext cx="2835275" cy="12522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Tailwind CSS: </a:t>
            </a:r>
            <a:r>
              <a:rPr lang="en-US" sz="2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sym typeface="+mn-ea"/>
              </a:rPr>
              <a:t>Thiết kế giao diện người dùng.</a:t>
            </a:r>
            <a:endParaRPr lang="en-US" sz="2200" dirty="0"/>
          </a:p>
          <a:p>
            <a:pPr marL="0" indent="0" algn="l">
              <a:lnSpc>
                <a:spcPts val="2750"/>
              </a:lnSpc>
              <a:buNone/>
            </a:pPr>
            <a:r>
              <a:rPr lang="en-US" sz="2200" dirty="0"/>
              <a:t> 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82955" y="3051810"/>
            <a:ext cx="2770505" cy="3670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MySQL: </a:t>
            </a:r>
            <a:r>
              <a:rPr lang="en-US" sz="2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sym typeface="+mn-ea"/>
              </a:rPr>
              <a:t>Lưu trữ dữ liệu.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82360" y="5599668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20684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93790" y="6901339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3" name="Text 6"/>
          <p:cNvSpPr/>
          <p:nvPr/>
        </p:nvSpPr>
        <p:spPr>
          <a:xfrm>
            <a:off x="775970" y="3567430"/>
            <a:ext cx="12849225" cy="1878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  <a:sym typeface="+mn-ea"/>
              </a:rPr>
              <a:t>Postman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</a:t>
            </a:r>
            <a:r>
              <a:rPr lang="en-US" sz="2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Kiểm thử API.</a:t>
            </a:r>
            <a:endParaRPr lang="en-US" sz="2200" dirty="0"/>
          </a:p>
        </p:txBody>
      </p:sp>
      <p:sp>
        <p:nvSpPr>
          <p:cNvPr id="14" name="Text 6"/>
          <p:cNvSpPr/>
          <p:nvPr/>
        </p:nvSpPr>
        <p:spPr>
          <a:xfrm>
            <a:off x="767715" y="4447540"/>
            <a:ext cx="12857480" cy="66294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  <a:sym typeface="+mn-ea"/>
              </a:rPr>
              <a:t>Swagger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 </a:t>
            </a:r>
            <a:r>
              <a:rPr lang="en-US" sz="2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Tạo tài liệu API tự động</a:t>
            </a:r>
            <a:endParaRPr lang="en-US" sz="2200" dirty="0">
              <a:solidFill>
                <a:srgbClr val="333F70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</p:txBody>
      </p:sp>
      <p:sp>
        <p:nvSpPr>
          <p:cNvPr id="19" name="Text 6"/>
          <p:cNvSpPr/>
          <p:nvPr/>
        </p:nvSpPr>
        <p:spPr>
          <a:xfrm>
            <a:off x="794385" y="4956810"/>
            <a:ext cx="13211175" cy="75692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  <a:sym typeface="+mn-ea"/>
              </a:rPr>
              <a:t>GitHub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</a:t>
            </a:r>
            <a:r>
              <a:rPr lang="en-US" sz="2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Quản lý mã nguồn của dự án.</a:t>
            </a:r>
            <a:endParaRPr lang="en-US" sz="2200" dirty="0"/>
          </a:p>
        </p:txBody>
      </p:sp>
      <p:sp>
        <p:nvSpPr>
          <p:cNvPr id="20" name="Text 6"/>
          <p:cNvSpPr/>
          <p:nvPr/>
        </p:nvSpPr>
        <p:spPr>
          <a:xfrm>
            <a:off x="775970" y="6113145"/>
            <a:ext cx="12849225" cy="548005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  <a:sym typeface="+mn-ea"/>
              </a:rPr>
              <a:t>GitHub Action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</a:t>
            </a:r>
            <a:r>
              <a:rPr lang="en-US" sz="2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CI/CD.</a:t>
            </a:r>
            <a:endParaRPr lang="en-US" sz="2200" dirty="0"/>
          </a:p>
        </p:txBody>
      </p:sp>
      <p:sp>
        <p:nvSpPr>
          <p:cNvPr id="21" name="Text 6"/>
          <p:cNvSpPr/>
          <p:nvPr/>
        </p:nvSpPr>
        <p:spPr>
          <a:xfrm>
            <a:off x="776605" y="5564505"/>
            <a:ext cx="12975590" cy="523875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  <a:sym typeface="+mn-ea"/>
              </a:rPr>
              <a:t>JIRA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</a:t>
            </a:r>
            <a:r>
              <a:rPr lang="en-US" sz="2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Quản lý tiến độ của dự án.</a:t>
            </a:r>
            <a:endParaRPr lang="en-US" sz="2200" dirty="0"/>
          </a:p>
        </p:txBody>
      </p:sp>
      <p:sp>
        <p:nvSpPr>
          <p:cNvPr id="24" name="Text 6"/>
          <p:cNvSpPr/>
          <p:nvPr/>
        </p:nvSpPr>
        <p:spPr>
          <a:xfrm>
            <a:off x="782320" y="6759575"/>
            <a:ext cx="13110845" cy="523875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  <a:sym typeface="+mn-ea"/>
              </a:rPr>
              <a:t>Figma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</a:t>
            </a:r>
            <a:r>
              <a:rPr lang="en-US" sz="2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Thiết kế giao diện UI/UX.</a:t>
            </a:r>
            <a:endParaRPr lang="en-US" sz="2200" dirty="0"/>
          </a:p>
        </p:txBody>
      </p:sp>
      <p:sp>
        <p:nvSpPr>
          <p:cNvPr id="25" name="Text 6"/>
          <p:cNvSpPr/>
          <p:nvPr/>
        </p:nvSpPr>
        <p:spPr>
          <a:xfrm>
            <a:off x="776605" y="4009390"/>
            <a:ext cx="12975590" cy="523875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  <a:sym typeface="+mn-ea"/>
              </a:rPr>
              <a:t>Docker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</a:t>
            </a:r>
            <a:r>
              <a:rPr lang="en-US" sz="2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Đóng gói và triển khai ứng dụng.</a:t>
            </a:r>
            <a:endParaRPr lang="en-US" sz="2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06130" y="1543050"/>
            <a:ext cx="5712460" cy="535813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50" y="1664335"/>
            <a:ext cx="7186295" cy="7086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Đánh giá và Kết luận</a:t>
            </a:r>
            <a:endParaRPr lang="en-US" sz="4450" dirty="0"/>
          </a:p>
        </p:txBody>
      </p:sp>
      <p:sp>
        <p:nvSpPr>
          <p:cNvPr id="3" name="Text 1"/>
          <p:cNvSpPr/>
          <p:nvPr>
            <p:custDataLst>
              <p:tags r:id="rId1"/>
            </p:custDataLst>
          </p:nvPr>
        </p:nvSpPr>
        <p:spPr>
          <a:xfrm>
            <a:off x="793790" y="271295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Khó khăn</a:t>
            </a:r>
            <a:endParaRPr lang="en-US" sz="2200" dirty="0"/>
          </a:p>
        </p:txBody>
      </p:sp>
      <p:sp>
        <p:nvSpPr>
          <p:cNvPr id="4" name="Text 2"/>
          <p:cNvSpPr/>
          <p:nvPr>
            <p:custDataLst>
              <p:tags r:id="rId2"/>
            </p:custDataLst>
          </p:nvPr>
        </p:nvSpPr>
        <p:spPr>
          <a:xfrm>
            <a:off x="793790" y="3407450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Kiến trúc monolithic, bảo mật, thiết kế UI/UX.</a:t>
            </a:r>
            <a:endParaRPr lang="en-US" sz="1750" dirty="0"/>
          </a:p>
        </p:txBody>
      </p:sp>
      <p:sp>
        <p:nvSpPr>
          <p:cNvPr id="5" name="Text 3"/>
          <p:cNvSpPr/>
          <p:nvPr>
            <p:custDataLst>
              <p:tags r:id="rId3"/>
            </p:custDataLst>
          </p:nvPr>
        </p:nvSpPr>
        <p:spPr>
          <a:xfrm>
            <a:off x="793790" y="411051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Bài học</a:t>
            </a:r>
            <a:endParaRPr lang="en-US" sz="2200" dirty="0"/>
          </a:p>
        </p:txBody>
      </p:sp>
      <p:sp>
        <p:nvSpPr>
          <p:cNvPr id="6" name="Text 4"/>
          <p:cNvSpPr/>
          <p:nvPr>
            <p:custDataLst>
              <p:tags r:id="rId4"/>
            </p:custDataLst>
          </p:nvPr>
        </p:nvSpPr>
        <p:spPr>
          <a:xfrm>
            <a:off x="793790" y="4805005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Chọn kiến trúc phù hợp, tối ưu DB, bảo mật, UX/UI.</a:t>
            </a:r>
            <a:endParaRPr lang="en-US" sz="1750" dirty="0"/>
          </a:p>
        </p:txBody>
      </p:sp>
      <p:sp>
        <p:nvSpPr>
          <p:cNvPr id="7" name="Text 5"/>
          <p:cNvSpPr/>
          <p:nvPr>
            <p:custDataLst>
              <p:tags r:id="rId5"/>
            </p:custDataLst>
          </p:nvPr>
        </p:nvSpPr>
        <p:spPr>
          <a:xfrm>
            <a:off x="793790" y="550806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Đề xuất</a:t>
            </a:r>
            <a:endParaRPr lang="en-US" sz="2200" dirty="0"/>
          </a:p>
        </p:txBody>
      </p:sp>
      <p:sp>
        <p:nvSpPr>
          <p:cNvPr id="8" name="Text 6"/>
          <p:cNvSpPr/>
          <p:nvPr>
            <p:custDataLst>
              <p:tags r:id="rId6"/>
            </p:custDataLst>
          </p:nvPr>
        </p:nvSpPr>
        <p:spPr>
          <a:xfrm>
            <a:off x="793790" y="6290191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Quản lý mã nguồn chuyên nghiệp, áp dụng test.</a:t>
            </a:r>
            <a:endParaRPr lang="en-US" sz="17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950" y="593726"/>
            <a:ext cx="13167360" cy="1371600"/>
          </a:xfrm>
        </p:spPr>
        <p:txBody>
          <a:bodyPr/>
          <a:p>
            <a:r>
              <a:rPr lang="en-US" sz="4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  <a:sym typeface="+mn-ea"/>
              </a:rPr>
              <a:t>Phân tích chất lượng mã với SonarQube</a:t>
            </a:r>
            <a:endParaRPr lang="en-US" altLang="en-US" sz="44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34110" y="2179320"/>
            <a:ext cx="12649200" cy="50958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sz="3600">
                <a:latin typeface="Segoe UI Black" panose="020B0A02040204020203" charset="0"/>
                <a:cs typeface="Segoe UI Black" panose="020B0A02040204020203" charset="0"/>
              </a:rPr>
              <a:t>Cảm ơn Thầy/Cô và các bạn đã lắng nghe phần trình bày của nhóm em đến đây là kết thúc</a:t>
            </a:r>
            <a:endParaRPr lang="en-US" sz="3600">
              <a:latin typeface="Segoe UI Black" panose="020B0A02040204020203" charset="0"/>
              <a:cs typeface="Segoe UI Black" panose="020B0A02040204020203" charset="0"/>
            </a:endParaRPr>
          </a:p>
        </p:txBody>
      </p:sp>
      <p:sp>
        <p:nvSpPr>
          <p:cNvPr id="2" name="Text 0"/>
          <p:cNvSpPr/>
          <p:nvPr/>
        </p:nvSpPr>
        <p:spPr>
          <a:xfrm>
            <a:off x="5365115" y="1778000"/>
            <a:ext cx="5422900" cy="5880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2E3C4E"/>
                </a:solidFill>
                <a:latin typeface="Bahnschrift SemiLight SemiCondensed" panose="020B0502040204020203" charset="0"/>
                <a:ea typeface="Host Grotesk Medium" panose="020B0504030402000203" pitchFamily="34" charset="-122"/>
                <a:cs typeface="Bahnschrift SemiLight SemiCondensed" panose="020B0502040204020203" charset="0"/>
              </a:rPr>
              <a:t>LỜI CẢM ƠN</a:t>
            </a:r>
            <a:endParaRPr lang="en-US" sz="3700" b="1" dirty="0">
              <a:latin typeface="Bahnschrift SemiLight SemiCondensed" panose="020B0502040204020203" charset="0"/>
              <a:cs typeface="Bahnschrift SemiLight SemiCondensed" panose="020B0502040204020203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10.2469291338583,&quot;left&quot;:62.50314960629921,&quot;top&quot;:213.61874015748032,&quot;width&quot;:1026.9937795275594}"/>
</p:tagLst>
</file>

<file path=ppt/tags/tag2.xml><?xml version="1.0" encoding="utf-8"?>
<p:tagLst xmlns:p="http://schemas.openxmlformats.org/presentationml/2006/main">
  <p:tag name="KSO_WM_DIAGRAM_VIRTUALLY_FRAME" val="{&quot;height&quot;:310.2469291338583,&quot;left&quot;:62.50314960629921,&quot;top&quot;:213.61874015748032,&quot;width&quot;:1026.9937795275594}"/>
</p:tagLst>
</file>

<file path=ppt/tags/tag3.xml><?xml version="1.0" encoding="utf-8"?>
<p:tagLst xmlns:p="http://schemas.openxmlformats.org/presentationml/2006/main">
  <p:tag name="KSO_WM_DIAGRAM_VIRTUALLY_FRAME" val="{&quot;height&quot;:310.2469291338583,&quot;left&quot;:62.50314960629921,&quot;top&quot;:213.61874015748032,&quot;width&quot;:1026.9937795275594}"/>
</p:tagLst>
</file>

<file path=ppt/tags/tag4.xml><?xml version="1.0" encoding="utf-8"?>
<p:tagLst xmlns:p="http://schemas.openxmlformats.org/presentationml/2006/main">
  <p:tag name="KSO_WM_DIAGRAM_VIRTUALLY_FRAME" val="{&quot;height&quot;:310.2469291338583,&quot;left&quot;:62.50314960629921,&quot;top&quot;:213.61874015748032,&quot;width&quot;:1026.9937795275594}"/>
</p:tagLst>
</file>

<file path=ppt/tags/tag5.xml><?xml version="1.0" encoding="utf-8"?>
<p:tagLst xmlns:p="http://schemas.openxmlformats.org/presentationml/2006/main">
  <p:tag name="KSO_WM_DIAGRAM_VIRTUALLY_FRAME" val="{&quot;height&quot;:310.2469291338583,&quot;left&quot;:62.50314960629921,&quot;top&quot;:213.61874015748032,&quot;width&quot;:1026.9937795275594}"/>
</p:tagLst>
</file>

<file path=ppt/tags/tag6.xml><?xml version="1.0" encoding="utf-8"?>
<p:tagLst xmlns:p="http://schemas.openxmlformats.org/presentationml/2006/main">
  <p:tag name="KSO_WM_DIAGRAM_VIRTUALLY_FRAME" val="{&quot;height&quot;:310.2469291338583,&quot;left&quot;:62.50314960629921,&quot;top&quot;:213.61874015748032,&quot;width&quot;:1026.9937795275594}"/>
</p:tagLst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1551</Words>
  <Application>WPS Presentation</Application>
  <PresentationFormat>On-screen Show (16:9)</PresentationFormat>
  <Paragraphs>98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8" baseType="lpstr">
      <vt:lpstr>Arial</vt:lpstr>
      <vt:lpstr>SimSun</vt:lpstr>
      <vt:lpstr>Wingdings</vt:lpstr>
      <vt:lpstr>Unbounded Bold</vt:lpstr>
      <vt:lpstr>Segoe Print</vt:lpstr>
      <vt:lpstr>Unbounded Bold</vt:lpstr>
      <vt:lpstr>Unbounded Bold</vt:lpstr>
      <vt:lpstr>Open Sans</vt:lpstr>
      <vt:lpstr>Open Sans</vt:lpstr>
      <vt:lpstr>Open Sans</vt:lpstr>
      <vt:lpstr>Segoe UI Black</vt:lpstr>
      <vt:lpstr>Bahnschrift SemiLight SemiCondensed</vt:lpstr>
      <vt:lpstr>Bahnschrift</vt:lpstr>
      <vt:lpstr>Host Grotesk Medium</vt:lpstr>
      <vt:lpstr>Microsoft YaHei</vt:lpstr>
      <vt:lpstr>Arial Unicode MS</vt:lpstr>
      <vt:lpstr>Calibri</vt:lpstr>
      <vt:lpstr>MingLiU-ExtB</vt:lpstr>
      <vt:lpstr>Default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Cảm ơn Thầy/Cô và các bạn đã lắng nghe phần trình bày của nhóm em đến đây là kết thúc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kiet hoang</cp:lastModifiedBy>
  <cp:revision>24</cp:revision>
  <dcterms:created xsi:type="dcterms:W3CDTF">2025-07-03T03:21:00Z</dcterms:created>
  <dcterms:modified xsi:type="dcterms:W3CDTF">2025-07-19T12:19:37Z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9BC7BA3CB9E54E0B96D5D47C2CE6521C_12</vt:lpwstr>
  </property>
  <property fmtid="{D5CDD505-2E9C-101B-9397-08002B2CF9AE}" pid="3" name="KSOProductBuildVer">
    <vt:lpwstr>1033-12.2.0.21931</vt:lpwstr>
  </property>
</Properties>
</file>